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7" r:id="rId5"/>
    <p:sldId id="288" r:id="rId6"/>
    <p:sldId id="270" r:id="rId7"/>
    <p:sldId id="266" r:id="rId8"/>
    <p:sldId id="264" r:id="rId9"/>
    <p:sldId id="289" r:id="rId10"/>
    <p:sldId id="267" r:id="rId11"/>
    <p:sldId id="294" r:id="rId12"/>
    <p:sldId id="258" r:id="rId13"/>
    <p:sldId id="259" r:id="rId14"/>
    <p:sldId id="268" r:id="rId15"/>
    <p:sldId id="271" r:id="rId16"/>
    <p:sldId id="285" r:id="rId17"/>
    <p:sldId id="272" r:id="rId18"/>
    <p:sldId id="269" r:id="rId19"/>
    <p:sldId id="261" r:id="rId20"/>
    <p:sldId id="260" r:id="rId21"/>
    <p:sldId id="273" r:id="rId22"/>
    <p:sldId id="274" r:id="rId23"/>
    <p:sldId id="275" r:id="rId24"/>
    <p:sldId id="276" r:id="rId25"/>
    <p:sldId id="277" r:id="rId26"/>
    <p:sldId id="278" r:id="rId27"/>
    <p:sldId id="283" r:id="rId28"/>
    <p:sldId id="284" r:id="rId29"/>
    <p:sldId id="286" r:id="rId30"/>
    <p:sldId id="279" r:id="rId31"/>
    <p:sldId id="290" r:id="rId32"/>
    <p:sldId id="280" r:id="rId33"/>
    <p:sldId id="281" r:id="rId34"/>
    <p:sldId id="282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12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16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21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62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05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86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25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72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23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31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97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6D8FB-171E-48DC-A8FC-508A6A568D31}" type="datetimeFigureOut">
              <a:rPr lang="pl-PL" smtClean="0"/>
              <a:t>2022-12-29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5742-DE0E-46C4-AE25-C641FFB07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81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Historia dwóch piosenek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Jacek Rudnicki 2022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67" b="54990"/>
          <a:stretch/>
        </p:blipFill>
        <p:spPr>
          <a:xfrm>
            <a:off x="5275825" y="695460"/>
            <a:ext cx="1498464" cy="194267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347" y="4531369"/>
            <a:ext cx="3545193" cy="125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3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60" y="501124"/>
            <a:ext cx="7849040" cy="587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0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30" y="16613"/>
            <a:ext cx="10300126" cy="685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5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Bolesław Leśmian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37" y="-7444"/>
            <a:ext cx="4816057" cy="686544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Staruszek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911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Dora </a:t>
            </a:r>
            <a:r>
              <a:rPr lang="pl-PL" dirty="0" err="1" smtClean="0"/>
              <a:t>Lebenthal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073" y="622479"/>
            <a:ext cx="5713927" cy="571392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Poeta poznał tę dermatolożkę w 1917 roku i całkowicie stracił dla niej głowę. Choć myślał nawet o rozwodzie, nigdy do niego nie doszło i Bolesław Leśmian zaczął prowadzić podwójne życie. Wreszcie jego romans stał się sprawą całkowicie jawną – także dla prawowitej małżonki.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629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Fantazja, filozofia i nauka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Związki Leśmiana i Bergsona to w istocie relacje fantazji z filozofią. Wygrywa fantazja.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Abstrakcja to nieistnienie, metafizyka to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pozaistnienie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a intuicja jest drogą do nich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Tą drogą prowadzi nas fantazja (intuicyjna).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Wygrywa fantazja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99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Henri </a:t>
            </a:r>
            <a:r>
              <a:rPr lang="pl-PL" dirty="0" smtClean="0"/>
              <a:t>Bergson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Francuski </a:t>
            </a:r>
            <a:r>
              <a:rPr lang="pl-PL" dirty="0"/>
              <a:t>filozof, laureat Nagrody Nobla w dziedzinie literatury za rok 1927. Przyjmowany za głównego twórcę intuicjonizmu. Opublikował cztery główne dzieła: O bezpośrednich danych świadomości, Materia i pamięć, Ewolucja twórcza, Dwa źródła moralności i religii.</a:t>
            </a:r>
          </a:p>
        </p:txBody>
      </p:sp>
    </p:spTree>
    <p:extLst>
      <p:ext uri="{BB962C8B-B14F-4D97-AF65-F5344CB8AC3E}">
        <p14:creationId xmlns:p14="http://schemas.microsoft.com/office/powerpoint/2010/main" val="141794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Zrozumieć Leśmiana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H.Bergson</a:t>
            </a:r>
            <a:r>
              <a:rPr lang="pl-PL" dirty="0" smtClean="0"/>
              <a:t> napisał </a:t>
            </a:r>
            <a:r>
              <a:rPr lang="pl-PL" i="1" dirty="0" smtClean="0"/>
              <a:t>„gdybym utożsamił się przez chwilę z samą postacią. Wtedy ukazałaby mi płynące naturalnie, niczym ze źródła, działania, gesty i słowa. Nie byłyby to już akcydensy, które dołączając do posiadanej przeze mnie idei postaci, nieustannie ją wzbogacają, choć nigdy nie dopełniają jej całkowicie.”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499703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czym polega Intuicjonizm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ntuicjonizm </a:t>
            </a:r>
            <a:r>
              <a:rPr lang="pl-PL" dirty="0"/>
              <a:t>zakłada, iż poza poznaniem zmysłowym i rozumowym (analityczno-syntetycznych) istnieje poza- (czy nad-) </a:t>
            </a:r>
            <a:r>
              <a:rPr lang="pl-PL" dirty="0" smtClean="0"/>
              <a:t>zmysłowe.</a:t>
            </a:r>
          </a:p>
          <a:p>
            <a:pPr marL="0" indent="0">
              <a:buNone/>
            </a:pPr>
            <a:r>
              <a:rPr lang="pl-PL" dirty="0" smtClean="0"/>
              <a:t>Zatem pozostają emocje, archetyp lub to co zapisane w genomie – przez kogo?</a:t>
            </a:r>
          </a:p>
          <a:p>
            <a:pPr marL="0" indent="0">
              <a:buNone/>
            </a:pPr>
            <a:r>
              <a:rPr lang="pl-PL" dirty="0" smtClean="0"/>
              <a:t>A może </a:t>
            </a:r>
            <a:r>
              <a:rPr lang="pl-PL" dirty="0" err="1" smtClean="0"/>
              <a:t>metafantazja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 smtClean="0"/>
              <a:t>Po dziesięcioleciach i setkach lat wraz z odkryciami naukowymi część </a:t>
            </a:r>
            <a:r>
              <a:rPr lang="pl-PL" dirty="0" err="1" smtClean="0"/>
              <a:t>metafantazji</a:t>
            </a:r>
            <a:r>
              <a:rPr lang="pl-PL" dirty="0" smtClean="0"/>
              <a:t> staje się zrozumiała realnie.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19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Fantazja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rgbClr val="000000"/>
                </a:solidFill>
                <a:latin typeface="ApoloniaNovaLekkaOT"/>
              </a:rPr>
              <a:t>U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poloniaNovaLekkaOT"/>
              </a:rPr>
              <a:t>miejętność wyobrażania sobie czegoś, co w realnym świecie jest mało prawdopodobne</a:t>
            </a:r>
          </a:p>
          <a:p>
            <a:r>
              <a:rPr lang="pl-PL" dirty="0" smtClean="0">
                <a:solidFill>
                  <a:srgbClr val="000000"/>
                </a:solidFill>
                <a:latin typeface="ApoloniaNovaLekkaOT"/>
              </a:rPr>
              <a:t>To jest właściwe dla twórczości Leśmiana – fantazja – intuicyjna fantazja - </a:t>
            </a:r>
            <a:r>
              <a:rPr lang="pl-PL" dirty="0" err="1" smtClean="0">
                <a:solidFill>
                  <a:srgbClr val="000000"/>
                </a:solidFill>
                <a:latin typeface="ApoloniaNovaLekkaOT"/>
              </a:rPr>
              <a:t>metażycie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014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Kłopoty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"Leśmian podpisywał dokumenty bez czytania, „bezgranicznie wierząc swojemu zastępcy”. W efekcie, w 1929 roku kontrola skarbowa wykazała ogromne braki w kasie notariatu, a zaległości sięgały dziesiątków tysięcy złotych (…). Okazało się bowiem, że zastępca Leśmiana, dependent Władysław Adamowicz, przez kilka lat nie odprowadzał należnych opłat do Skarbu Państwa".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8"/>
          <a:stretch/>
        </p:blipFill>
        <p:spPr>
          <a:xfrm>
            <a:off x="5447286" y="1392302"/>
            <a:ext cx="6744714" cy="5109182"/>
          </a:xfrm>
        </p:spPr>
      </p:pic>
    </p:spTree>
    <p:extLst>
      <p:ext uri="{BB962C8B-B14F-4D97-AF65-F5344CB8AC3E}">
        <p14:creationId xmlns:p14="http://schemas.microsoft.com/office/powerpoint/2010/main" val="35140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Bolesław Leśmian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702680" cy="38115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Uznany 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najbardziej nowatorską,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najoryginalniejszą i najbardziej skrajną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indywidualność twórczą literatury polskiej XX wieku,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której pośmiertnie dopatrywano się poetyckiego</a:t>
            </a:r>
          </a:p>
          <a:p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Geniuszu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20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78" y="2057400"/>
            <a:ext cx="2661589" cy="2661589"/>
          </a:xfrm>
        </p:spPr>
      </p:pic>
    </p:spTree>
    <p:extLst>
      <p:ext uri="{BB962C8B-B14F-4D97-AF65-F5344CB8AC3E}">
        <p14:creationId xmlns:p14="http://schemas.microsoft.com/office/powerpoint/2010/main" val="2145814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Pogrzeb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4428" y="1081355"/>
            <a:ext cx="7027572" cy="4963223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Bolesław Leśmian zmarł 5 listopada 1937 roku. Przyczyną śmierci były pogłębiająca się choroba serca i zawał.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4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Gad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447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/>
              <a:t>Szła z mlekiem w piersi w zielony sad</a:t>
            </a:r>
            <a:r>
              <a:rPr lang="pl-PL" dirty="0" smtClean="0"/>
              <a:t>,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To odniesienie do mleka matki ma związek z macierzyństwem, rozkwitem nowego życia w zielonym sadzie i owoców jakie on wydaje.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Myśląc o Niej nie sposób uwolnić się od myśli o ojcu sprawcy ich macierzyństwa skutkującego mlekiem w piersi.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W tym momencie pojawia się gad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07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Skrętami dławił, ująwszy wpół,</a:t>
            </a:r>
          </a:p>
          <a:p>
            <a:pPr marL="0" indent="0">
              <a:buNone/>
            </a:pPr>
            <a:r>
              <a:rPr lang="pl-PL" dirty="0"/>
              <a:t>Od stóp do głowy pieścił i truł.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Gad jest tu jakby nie na miejscu, niepotrzebny, z innego świata. Dławi, truje. Przecież nie tak powinno być. Stanowi zagrożenie dla matki i dziecka. A może macierzyństwo nie gasi pragnień erotycznych?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5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Mamka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Piersi ci chylę, jak z mlekiem dzban!</a:t>
            </a:r>
          </a:p>
          <a:p>
            <a:pPr marL="0" indent="0">
              <a:buNone/>
            </a:pPr>
            <a:r>
              <a:rPr lang="pl-PL" dirty="0"/>
              <a:t>Nie żądam skarbów, nie pragnę zmian.</a:t>
            </a:r>
          </a:p>
          <a:p>
            <a:pPr marL="0" indent="0">
              <a:buNone/>
            </a:pPr>
            <a:r>
              <a:rPr lang="pl-PL" dirty="0" smtClean="0"/>
              <a:t>Słodka </a:t>
            </a:r>
            <a:r>
              <a:rPr lang="pl-PL" dirty="0"/>
              <a:t>mi śliny wężowej treść -</a:t>
            </a:r>
          </a:p>
          <a:p>
            <a:pPr marL="0" indent="0">
              <a:buNone/>
            </a:pPr>
            <a:r>
              <a:rPr lang="pl-PL" dirty="0"/>
              <a:t>Bądź nadal gadem i truj i pieść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Jest spragniona rozkoszy, miłości, rozkoszy. Ma do tego prawo jak wszyscy.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1502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Metafizyka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94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Dwie kompozycje do tekstów Bolesława Leśmiana, „Gad” i „Gdybym spotkał Ciebie” są przedstawione muzycznie, interpretacyjnie i filozoficznie. Tekst „Gada” jest fantazją erotyczną z </a:t>
            </a:r>
            <a:r>
              <a:rPr lang="pl-PL" dirty="0" err="1"/>
              <a:t>leśmianizmami</a:t>
            </a:r>
            <a:r>
              <a:rPr lang="pl-PL" dirty="0"/>
              <a:t> np., wspólnym </a:t>
            </a:r>
            <a:r>
              <a:rPr lang="pl-PL" dirty="0" err="1"/>
              <a:t>namdlewać</a:t>
            </a:r>
            <a:r>
              <a:rPr lang="pl-PL" dirty="0"/>
              <a:t> snem, czy głaskać w dłonie porwanym łbem. Ale w reszcie jest fantazja realną. Można taki erotyk zrealizować, a nawet jeszcze podkręcić. Nim sięgniemy po teoretyczną fantazję możemy doznać realnej. </a:t>
            </a:r>
          </a:p>
        </p:txBody>
      </p:sp>
    </p:spTree>
    <p:extLst>
      <p:ext uri="{BB962C8B-B14F-4D97-AF65-F5344CB8AC3E}">
        <p14:creationId xmlns:p14="http://schemas.microsoft.com/office/powerpoint/2010/main" val="3093938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Odniesienia do Platona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Dwie postacie Erosa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69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Erotanatyczne</a:t>
            </a:r>
            <a:r>
              <a:rPr lang="pl-PL" dirty="0" smtClean="0"/>
              <a:t> misterium </a:t>
            </a:r>
            <a:br>
              <a:rPr lang="pl-PL" dirty="0" smtClean="0"/>
            </a:br>
            <a:r>
              <a:rPr lang="pl-PL" dirty="0" smtClean="0"/>
              <a:t>Artur Żywiołek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33CC"/>
              </a:buClr>
              <a:buSzPct val="150000"/>
            </a:pPr>
            <a:r>
              <a:rPr lang="pl-PL" dirty="0" smtClean="0"/>
              <a:t>To wyrażenie „</a:t>
            </a:r>
            <a:r>
              <a:rPr lang="pl-PL" dirty="0" err="1" smtClean="0"/>
              <a:t>erotanatyczna</a:t>
            </a:r>
            <a:r>
              <a:rPr lang="pl-PL" dirty="0" smtClean="0"/>
              <a:t>”, </a:t>
            </a:r>
            <a:r>
              <a:rPr lang="pl-PL" dirty="0" err="1" smtClean="0"/>
              <a:t>słowotwór</a:t>
            </a:r>
            <a:r>
              <a:rPr lang="pl-PL" dirty="0" smtClean="0"/>
              <a:t> </a:t>
            </a:r>
            <a:r>
              <a:rPr lang="pl-PL" dirty="0" err="1" smtClean="0"/>
              <a:t>A.Żywiołka</a:t>
            </a:r>
            <a:r>
              <a:rPr lang="pl-PL" dirty="0" smtClean="0"/>
              <a:t> implikuje myślenie o erotyce jako drodze do częściowej nieśmiertelności poprzez prokreację.</a:t>
            </a:r>
          </a:p>
          <a:p>
            <a:pPr>
              <a:buClr>
                <a:srgbClr val="FF33CC"/>
              </a:buClr>
              <a:buSzPct val="150000"/>
            </a:pPr>
            <a:r>
              <a:rPr lang="pl-PL" dirty="0" smtClean="0"/>
              <a:t>Do miłości aż po grób jak w Tristanie i Izoldzie czy Romeo i Julii</a:t>
            </a:r>
          </a:p>
          <a:p>
            <a:pPr>
              <a:buClr>
                <a:srgbClr val="FF33CC"/>
              </a:buClr>
              <a:buSzPct val="150000"/>
            </a:pPr>
            <a:r>
              <a:rPr lang="pl-PL" dirty="0" smtClean="0"/>
              <a:t>Miłość nieśmiertelną czyni śmierć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9894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Malinowym chruśniaku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sta­ły się ma­li­ny na­rzę­dziem piesz­czo­ty</a:t>
            </a:r>
            <a:b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Tej pierw­szej, tej zdzi­wio­nej, któ­ra w ca­łym nie­bie</a:t>
            </a:r>
            <a:b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Nie zna in­nych upo­jeń, oprócz sa­mej sie­bie,</a:t>
            </a:r>
            <a:b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chce się wciąż po­wta­rzać dla wła­snej dzi­wo­ty</a:t>
            </a:r>
            <a:r>
              <a:rPr lang="pl-PL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Tej pierwszej i jedynej. Czy miłość jedyna, może być, nie pierwszą?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Tristan i Izolda ich mit </a:t>
            </a:r>
            <a:r>
              <a:rPr lang="pl-PL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erotanatyczny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żyje we własnym świecie ponad śmiercią. Takich miłości jest wiele jak Romeo i Julia, Mariusz i Basia…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8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Leśmianizmy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C</a:t>
            </a:r>
            <a:r>
              <a:rPr lang="pl-PL" dirty="0" smtClean="0"/>
              <a:t>harakterystyczne dla twórczości Bolesława Leśmiana neologizmy oddające naturę kreowanej przez poetę rzeczywistości.</a:t>
            </a:r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odawanie przyrostków (np. </a:t>
            </a:r>
            <a:r>
              <a:rPr lang="pl-PL" dirty="0" err="1" smtClean="0"/>
              <a:t>najdalszość</a:t>
            </a:r>
            <a:r>
              <a:rPr lang="pl-PL" dirty="0" smtClean="0"/>
              <a:t>, </a:t>
            </a:r>
            <a:r>
              <a:rPr lang="pl-PL" dirty="0" err="1" smtClean="0"/>
              <a:t>zmorowanie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Dodawanie przedrostków, zwłaszcza bez-, nie- (np. </a:t>
            </a:r>
            <a:r>
              <a:rPr lang="pl-PL" dirty="0" err="1" smtClean="0"/>
              <a:t>bezżałoba</a:t>
            </a:r>
            <a:r>
              <a:rPr lang="pl-PL" dirty="0" smtClean="0"/>
              <a:t>, bezrozumie, niepojętność, </a:t>
            </a:r>
            <a:r>
              <a:rPr lang="pl-PL" dirty="0" err="1" smtClean="0"/>
              <a:t>nieodpadło</a:t>
            </a:r>
            <a:r>
              <a:rPr lang="pl-PL" dirty="0" smtClean="0"/>
              <a:t>), szczególnie opisujących świat Niebytu (np. </a:t>
            </a:r>
            <a:r>
              <a:rPr lang="pl-PL" dirty="0" err="1" smtClean="0"/>
              <a:t>bezcel</a:t>
            </a:r>
            <a:r>
              <a:rPr lang="pl-PL" dirty="0" smtClean="0"/>
              <a:t>, </a:t>
            </a:r>
            <a:r>
              <a:rPr lang="pl-PL" dirty="0" err="1" smtClean="0"/>
              <a:t>bezbożyna</a:t>
            </a:r>
            <a:r>
              <a:rPr lang="pl-PL" dirty="0" smtClean="0"/>
              <a:t>, bezdeń, bezświt)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Kontaminację (np. </a:t>
            </a:r>
            <a:r>
              <a:rPr lang="pl-PL" dirty="0" err="1" smtClean="0"/>
              <a:t>bylejaczyć</a:t>
            </a:r>
            <a:r>
              <a:rPr lang="pl-PL" dirty="0" smtClean="0"/>
              <a:t>, </a:t>
            </a:r>
            <a:r>
              <a:rPr lang="pl-PL" dirty="0" err="1" smtClean="0"/>
              <a:t>zniszczota</a:t>
            </a:r>
            <a:r>
              <a:rPr lang="pl-PL" dirty="0" smtClean="0"/>
              <a:t>). Są wśród nich wyrazy z partykułą „nie” (np. </a:t>
            </a:r>
            <a:r>
              <a:rPr lang="pl-PL" dirty="0" err="1" smtClean="0"/>
              <a:t>zaniedyszeć</a:t>
            </a:r>
            <a:r>
              <a:rPr lang="pl-PL" dirty="0" smtClean="0"/>
              <a:t>) czy przekształcenia semantyczne (np. bywalec niebytu).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64694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Gdybym 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Koncepcja tekstu „Gdybym spotkał </a:t>
            </a:r>
            <a:r>
              <a:rPr lang="pl-PL" dirty="0" smtClean="0"/>
              <a:t>ciebie znowu pierwszy raz” może być prezentowana nieskończoną ilość razy, ponieważ </a:t>
            </a:r>
            <a:r>
              <a:rPr lang="pl-PL" dirty="0"/>
              <a:t>istnieje niepoliczalna liczba alternatyw życia.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 można ich jednak w całości zmienić. Częściowo owszem, ale czy to coś zmieni? Mamy więcej ograniczeń, niż możliwości.</a:t>
            </a:r>
          </a:p>
          <a:p>
            <a:pPr marL="0" indent="0">
              <a:buNone/>
            </a:pPr>
            <a:r>
              <a:rPr lang="pl-PL" dirty="0" smtClean="0"/>
              <a:t>Tajemnica przeznaczenia dominuje nad naszym życiem?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405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Przypadkowa dziewczyna</a:t>
            </a:r>
            <a:br>
              <a:rPr lang="pl-PL" dirty="0" smtClean="0"/>
            </a:br>
            <a:r>
              <a:rPr lang="pl-PL" dirty="0" err="1" smtClean="0"/>
              <a:t>Sliding</a:t>
            </a:r>
            <a:r>
              <a:rPr lang="pl-PL" dirty="0" smtClean="0"/>
              <a:t> </a:t>
            </a:r>
            <a:r>
              <a:rPr lang="pl-PL" dirty="0" err="1" smtClean="0"/>
              <a:t>doors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Helen zostaje wyrzucona z pracy. Biegnie do metra i... w tym momencie jej życie jakby "rozszczepia się" na dwie połowy. W jednym wariancie dziewczyna zdążyła do metra, wróciła do domu wcześniej i zastała swojego chłopaka w łóżku z inną kobietą, za to wkrótce potem spotkała świetnego faceta. W drugim drzwi zatrzasnęły się jej przed nosem, potem miała drobny wypadek i narzeczony oszukiwał ją jeszcze przez dłuższy czas. Który wariant okaże się lepszy w ostatecznym rozrachunku? No cóż, wiadomo, że nie ma tego złego, co by na dobre nie wyszło, a swojego przeznaczenia i tak nie uniknie nikt.</a:t>
            </a:r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8508"/>
          <a:stretch/>
        </p:blipFill>
        <p:spPr>
          <a:xfrm>
            <a:off x="6216023" y="4056"/>
            <a:ext cx="5975978" cy="685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730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Metafizyka w </a:t>
            </a:r>
            <a:r>
              <a:rPr lang="pl-PL" dirty="0"/>
              <a:t>konwencji uran </a:t>
            </a:r>
            <a:r>
              <a:rPr lang="pl-PL" dirty="0" smtClean="0"/>
              <a:t>jazz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Uran jazz nawiązuje do metafizyki Bolesława Leśmiana. Do nieśmiertelności jego poezji, do miłości ponad ziemskie niedomogi, do metamorfozy realnego życia w fantazję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068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Uran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2400" dirty="0"/>
              <a:t>G</a:t>
            </a:r>
            <a:r>
              <a:rPr lang="pl-PL" sz="2400" dirty="0" smtClean="0"/>
              <a:t>azowy </a:t>
            </a:r>
            <a:r>
              <a:rPr lang="pl-PL" sz="2400" dirty="0"/>
              <a:t>olbrzym, siódma od Słońca planeta Układu Słonecznego, trzecia pod względem wielkości i czwarta pod względem masy. Nazwa planety pochodzi od Uranosa, greckiego boga, uosobienia nieba (klasyczna greka: </a:t>
            </a:r>
            <a:r>
              <a:rPr lang="pl-PL" sz="2400" dirty="0" err="1"/>
              <a:t>Οὐρ</a:t>
            </a:r>
            <a:r>
              <a:rPr lang="pl-PL" sz="2400" dirty="0"/>
              <a:t>ανός), ojca Kronosa (Saturna) i </a:t>
            </a:r>
            <a:r>
              <a:rPr lang="pl-PL" sz="2400" dirty="0" smtClean="0"/>
              <a:t>dziadka </a:t>
            </a:r>
            <a:r>
              <a:rPr lang="pl-PL" sz="2400" dirty="0"/>
              <a:t>Zeusa (Jowisza</a:t>
            </a:r>
            <a:r>
              <a:rPr lang="pl-PL" sz="2400" dirty="0" smtClean="0"/>
              <a:t>).</a:t>
            </a:r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073" y="753413"/>
            <a:ext cx="7040927" cy="527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38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Satelity </a:t>
            </a:r>
            <a:r>
              <a:rPr lang="pl-PL" dirty="0" err="1" smtClean="0"/>
              <a:t>Urana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Ariel, </a:t>
            </a:r>
            <a:r>
              <a:rPr lang="pl-PL" dirty="0" err="1" smtClean="0"/>
              <a:t>Belinda</a:t>
            </a:r>
            <a:r>
              <a:rPr lang="pl-PL" dirty="0" smtClean="0"/>
              <a:t>, Bianka, </a:t>
            </a:r>
            <a:r>
              <a:rPr lang="pl-PL" dirty="0" err="1" smtClean="0"/>
              <a:t>Desdemona</a:t>
            </a:r>
            <a:r>
              <a:rPr lang="pl-PL" dirty="0" smtClean="0"/>
              <a:t>, </a:t>
            </a:r>
            <a:r>
              <a:rPr lang="pl-PL" dirty="0" err="1" smtClean="0"/>
              <a:t>Ferindand</a:t>
            </a:r>
            <a:r>
              <a:rPr lang="pl-PL" dirty="0" smtClean="0"/>
              <a:t>, Francisco, Julia, Kaliban, Kordelia, </a:t>
            </a:r>
            <a:r>
              <a:rPr lang="pl-PL" dirty="0" err="1" smtClean="0"/>
              <a:t>Kupid</a:t>
            </a:r>
            <a:r>
              <a:rPr lang="pl-PL" dirty="0" smtClean="0"/>
              <a:t>, Mag, Margaret, Miranda, Oberon, Ofelia, </a:t>
            </a:r>
            <a:r>
              <a:rPr lang="pl-PL" dirty="0" err="1" smtClean="0"/>
              <a:t>Perdyta</a:t>
            </a:r>
            <a:r>
              <a:rPr lang="pl-PL" dirty="0" smtClean="0"/>
              <a:t>, Porcja, </a:t>
            </a:r>
            <a:r>
              <a:rPr lang="pl-PL" dirty="0" err="1" smtClean="0"/>
              <a:t>Rosalinda</a:t>
            </a:r>
            <a:r>
              <a:rPr lang="pl-PL" dirty="0" smtClean="0"/>
              <a:t>, Prospero, Kaliban, </a:t>
            </a:r>
            <a:r>
              <a:rPr lang="pl-PL" dirty="0" err="1" smtClean="0"/>
              <a:t>Stefano</a:t>
            </a:r>
            <a:r>
              <a:rPr lang="pl-PL" dirty="0" smtClean="0"/>
              <a:t>, </a:t>
            </a:r>
            <a:r>
              <a:rPr lang="pl-PL" dirty="0" err="1" smtClean="0"/>
              <a:t>Trinkulo</a:t>
            </a:r>
            <a:r>
              <a:rPr lang="pl-PL" dirty="0" smtClean="0"/>
              <a:t>, </a:t>
            </a:r>
            <a:r>
              <a:rPr lang="pl-PL" dirty="0" err="1" smtClean="0"/>
              <a:t>Sykoraks</a:t>
            </a:r>
            <a:r>
              <a:rPr lang="pl-PL" dirty="0" smtClean="0"/>
              <a:t>, Prospero, </a:t>
            </a:r>
            <a:r>
              <a:rPr lang="pl-PL" dirty="0" err="1" smtClean="0"/>
              <a:t>Setebos</a:t>
            </a:r>
            <a:r>
              <a:rPr lang="pl-PL" dirty="0" smtClean="0"/>
              <a:t>, Ferdynand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308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Znaczące imiona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Szczególną grupę stanowią znaczące imiona, np. </a:t>
            </a:r>
            <a:r>
              <a:rPr lang="pl-PL" dirty="0" err="1"/>
              <a:t>Śnigrobek</a:t>
            </a:r>
            <a:r>
              <a:rPr lang="pl-PL" dirty="0"/>
              <a:t>, </a:t>
            </a:r>
            <a:r>
              <a:rPr lang="pl-PL" dirty="0" err="1"/>
              <a:t>Znikomek</a:t>
            </a:r>
            <a:r>
              <a:rPr lang="pl-PL" dirty="0"/>
              <a:t>, </a:t>
            </a:r>
            <a:r>
              <a:rPr lang="pl-PL" dirty="0" err="1"/>
              <a:t>Srebroń</a:t>
            </a:r>
            <a:r>
              <a:rPr lang="pl-PL" dirty="0"/>
              <a:t>, </a:t>
            </a:r>
            <a:r>
              <a:rPr lang="pl-PL" dirty="0" err="1"/>
              <a:t>Migoń</a:t>
            </a:r>
            <a:r>
              <a:rPr lang="pl-PL" dirty="0"/>
              <a:t>, </a:t>
            </a:r>
            <a:r>
              <a:rPr lang="pl-PL" dirty="0" err="1"/>
              <a:t>Zmierzchun</a:t>
            </a:r>
            <a:r>
              <a:rPr lang="pl-PL" dirty="0"/>
              <a:t>, </a:t>
            </a:r>
            <a:r>
              <a:rPr lang="pl-PL" dirty="0" err="1"/>
              <a:t>Dusiołek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60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Neologizmy, czasem makabryczne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Merriweather"/>
              </a:rPr>
              <a:t>Kiedy nędzarz umiera, a śmierć swoje proso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Sypie mu na przynętę, by w trumnę szedł boso,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Rodzina z swej ofiarnej rozpaczy korzysta,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By go obuć na wieczność, bo zbyt jest ciernista -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I grosz trwoniąc ostatni dla nóg niedołęgi,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Zdobywa buty z łyka, tak zwane </a:t>
            </a:r>
            <a:r>
              <a:rPr lang="pl-PL" dirty="0" err="1">
                <a:solidFill>
                  <a:srgbClr val="000000"/>
                </a:solidFill>
                <a:latin typeface="Merriweather"/>
              </a:rPr>
              <a:t>trupięgi</a:t>
            </a:r>
            <a:r>
              <a:rPr lang="pl-PL" dirty="0">
                <a:solidFill>
                  <a:srgbClr val="000000"/>
                </a:solidFill>
                <a:latin typeface="Merriweather"/>
              </a:rPr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A gdy już go wystroi w te zbytki żebracze,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latin typeface="Merriweather"/>
              </a:rPr>
              <a:t>Wówczas dopiero widzi, że nędzarz - i płacze!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14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Metafizyka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Kra­ina, gdzie żyć ła­twiej i ko­nać mniej trud­no</a:t>
            </a:r>
            <a:r>
              <a:rPr lang="pl-PL" sz="1400" dirty="0">
                <a:solidFill>
                  <a:srgbClr val="7F6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Czeka</a:t>
            </a:r>
            <a:endParaRPr lang="pl-PL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Gdzie wiecz­ność już nie taj­nie wy­sta­wa na stra­ży</a:t>
            </a:r>
            <a:r>
              <a:rPr lang="pl-PL" sz="1400" dirty="0">
                <a:solidFill>
                  <a:srgbClr val="7F6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gdzie każ­dy za wszyst­kich nie cier­pi - lecz ma­rzy</a:t>
            </a:r>
            <a:r>
              <a:rPr lang="pl-PL" sz="1400" dirty="0">
                <a:solidFill>
                  <a:srgbClr val="7F6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Ból </a:t>
            </a:r>
            <a:r>
              <a:rPr lang="pl-PL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istnienia,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cudowność marzenia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God­ny tego, by nie był ni­czy­ją sie­dzi­bą</a:t>
            </a:r>
            <a:r>
              <a:rPr lang="pl-PL" sz="1400" dirty="0">
                <a:solidFill>
                  <a:srgbClr val="7F6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Niczego</a:t>
            </a:r>
            <a:r>
              <a:rPr lang="pl-PL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nikogo nie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ranił bezmiarem ani chwilą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jest tu owa ci­sza błę­kit­na, 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ostat­nia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Bezkresna </a:t>
            </a:r>
            <a:r>
              <a:rPr lang="pl-PL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 ostatka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Wia­tra­ka mie­lą­ce­go mgły ma­rzeń i 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cier­nie,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Daje ukojenie </a:t>
            </a:r>
            <a:r>
              <a:rPr lang="pl-PL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niezmierne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Umie </a:t>
            </a: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bły­sków naj­mniej­szą wy­śle­dzić </a:t>
            </a: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nie­znacz­ność – 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nieskończoną wieczność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pl-PL" dirty="0">
                <a:solidFill>
                  <a:srgbClr val="7F6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szcze­li­nie po­mię­dzy ist­nie­niem a zgo­nem</a:t>
            </a:r>
            <a:r>
              <a:rPr lang="pl-PL" sz="1400" dirty="0">
                <a:solidFill>
                  <a:srgbClr val="7F6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Nie </a:t>
            </a:r>
            <a:r>
              <a:rPr lang="pl-PL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być aniołem, ani </a:t>
            </a:r>
            <a:r>
              <a:rPr lang="pl-PL" dirty="0" smtClean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potworem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0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Metafantazja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Ten czterowiersz ocenia realne życie surowo. Jednocześnie mówi o istnieniu innego świata. Nie jest to jedynie w jego wyobraźni. Wiele razy odnosiłem wrażenie, że w takim świecie byłem (Kalifornia w USA, Szwecja). Oczywiście to było tylko wrażenie bo nie znałem całej prawdy. 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W naszej fantazji takie światy mogą istnieć, ale musimy pozbyć się nietolerancji i ksenofobii.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Żeby tak się stało musielibyśmy nie żyć.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42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Leśmian był niski, miał około 155 cm wzrostu.</a:t>
            </a:r>
          </a:p>
          <a:p>
            <a:pPr marL="0" indent="0">
              <a:buNone/>
            </a:pPr>
            <a:r>
              <a:rPr lang="pl-PL" dirty="0" smtClean="0"/>
              <a:t>Był nałogowym palaczem – wypalał 75 papierosów dziennie.</a:t>
            </a:r>
          </a:p>
          <a:p>
            <a:pPr marL="0" indent="0">
              <a:buNone/>
            </a:pPr>
            <a:r>
              <a:rPr lang="pl-PL" dirty="0" smtClean="0"/>
              <a:t>Pił strasznie mocną kawę.</a:t>
            </a:r>
          </a:p>
          <a:p>
            <a:pPr marL="0" indent="0">
              <a:buNone/>
            </a:pPr>
            <a:r>
              <a:rPr lang="pl-PL" dirty="0" smtClean="0"/>
              <a:t>Jego stryjecznym bratem był Jan Brzechwa,</a:t>
            </a:r>
          </a:p>
          <a:p>
            <a:pPr marL="0" indent="0">
              <a:buNone/>
            </a:pPr>
            <a:r>
              <a:rPr lang="pl-PL" dirty="0" smtClean="0"/>
              <a:t>Jego wujem był Antoni Lange, któremu zawdzięcza spolszczoną formę swojego nazwiska (inne źródła podają Franca Fiszera).</a:t>
            </a:r>
          </a:p>
        </p:txBody>
      </p:sp>
    </p:spTree>
    <p:extLst>
      <p:ext uri="{BB962C8B-B14F-4D97-AF65-F5344CB8AC3E}">
        <p14:creationId xmlns:p14="http://schemas.microsoft.com/office/powerpoint/2010/main" val="216478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Gillian</a:t>
            </a:r>
            <a:r>
              <a:rPr lang="pl-PL" dirty="0" smtClean="0"/>
              <a:t> </a:t>
            </a:r>
            <a:r>
              <a:rPr lang="pl-PL" dirty="0" err="1" smtClean="0"/>
              <a:t>Hills</a:t>
            </a:r>
            <a:endParaRPr lang="pl-PL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339" r="18339"/>
          <a:stretch>
            <a:fillRect/>
          </a:stretch>
        </p:blipFill>
        <p:spPr>
          <a:xfrm>
            <a:off x="5183188" y="623043"/>
            <a:ext cx="7008812" cy="5534221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Wnuczką Bolesława Leśmiana (córką Wandy „</a:t>
            </a:r>
            <a:r>
              <a:rPr lang="pl-PL" dirty="0" err="1"/>
              <a:t>Duni</a:t>
            </a:r>
            <a:r>
              <a:rPr lang="pl-PL" dirty="0"/>
              <a:t>” Leśmianówny) jest brytyjska aktorka i piosenkarka </a:t>
            </a:r>
            <a:r>
              <a:rPr lang="pl-PL" dirty="0" err="1"/>
              <a:t>Gillian</a:t>
            </a:r>
            <a:r>
              <a:rPr lang="pl-PL" dirty="0"/>
              <a:t>, znana m.in. z takich filmów jak Powiększenie (1966, reż. </a:t>
            </a:r>
            <a:r>
              <a:rPr lang="pl-PL" dirty="0" err="1"/>
              <a:t>Michelangelo</a:t>
            </a:r>
            <a:r>
              <a:rPr lang="pl-PL" dirty="0"/>
              <a:t> Antonioni) oraz Mechaniczna pomarańcza (1971, reż. Stanley Kubrick)</a:t>
            </a:r>
          </a:p>
        </p:txBody>
      </p:sp>
    </p:spTree>
    <p:extLst>
      <p:ext uri="{BB962C8B-B14F-4D97-AF65-F5344CB8AC3E}">
        <p14:creationId xmlns:p14="http://schemas.microsoft.com/office/powerpoint/2010/main" val="3966821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1288</Words>
  <Application>Microsoft Office PowerPoint</Application>
  <PresentationFormat>Panoramiczny</PresentationFormat>
  <Paragraphs>110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ApoloniaNovaLekkaOT</vt:lpstr>
      <vt:lpstr>Arial</vt:lpstr>
      <vt:lpstr>Calibri</vt:lpstr>
      <vt:lpstr>Calibri Light</vt:lpstr>
      <vt:lpstr>Merriweather</vt:lpstr>
      <vt:lpstr>Times New Roman</vt:lpstr>
      <vt:lpstr>Motyw pakietu Office</vt:lpstr>
      <vt:lpstr>Historia dwóch piosenek</vt:lpstr>
      <vt:lpstr>Bolesław Leśmian</vt:lpstr>
      <vt:lpstr>Leśmianizmy</vt:lpstr>
      <vt:lpstr>Znaczące imiona</vt:lpstr>
      <vt:lpstr>Neologizmy, czasem makabryczne</vt:lpstr>
      <vt:lpstr>Metafizyka</vt:lpstr>
      <vt:lpstr>Metafantazja</vt:lpstr>
      <vt:lpstr>Ciekawostki:</vt:lpstr>
      <vt:lpstr>Gillian Hills</vt:lpstr>
      <vt:lpstr>Prezentacja programu PowerPoint</vt:lpstr>
      <vt:lpstr>Prezentacja programu PowerPoint</vt:lpstr>
      <vt:lpstr>Bolesław Leśmian</vt:lpstr>
      <vt:lpstr>Dora Lebenthal</vt:lpstr>
      <vt:lpstr>Fantazja, filozofia i nauka</vt:lpstr>
      <vt:lpstr>Henri Bergson</vt:lpstr>
      <vt:lpstr>Zrozumieć Leśmiana</vt:lpstr>
      <vt:lpstr>Na czym polega Intuicjonizm?</vt:lpstr>
      <vt:lpstr>Fantazja</vt:lpstr>
      <vt:lpstr>Kłopoty </vt:lpstr>
      <vt:lpstr>Pogrzeb</vt:lpstr>
      <vt:lpstr>Gad</vt:lpstr>
      <vt:lpstr>Gad</vt:lpstr>
      <vt:lpstr>Gad</vt:lpstr>
      <vt:lpstr>Mamka</vt:lpstr>
      <vt:lpstr>Metafizyka</vt:lpstr>
      <vt:lpstr>Gad</vt:lpstr>
      <vt:lpstr>Odniesienia do Platona</vt:lpstr>
      <vt:lpstr>Erotanatyczne misterium  Artur Żywiołek</vt:lpstr>
      <vt:lpstr>W Malinowym chruśniaku</vt:lpstr>
      <vt:lpstr>Gdybym …</vt:lpstr>
      <vt:lpstr>Przypadkowa dziewczyna Sliding doors</vt:lpstr>
      <vt:lpstr>Metafizyka w konwencji uran jazz </vt:lpstr>
      <vt:lpstr>Uran</vt:lpstr>
      <vt:lpstr>Satelity Urana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dwóch piosenek</dc:title>
  <dc:creator>Jacek Rudnicki</dc:creator>
  <cp:lastModifiedBy>Jacek Rudnicki</cp:lastModifiedBy>
  <cp:revision>50</cp:revision>
  <dcterms:created xsi:type="dcterms:W3CDTF">2022-11-12T05:27:49Z</dcterms:created>
  <dcterms:modified xsi:type="dcterms:W3CDTF">2022-12-29T13:36:06Z</dcterms:modified>
</cp:coreProperties>
</file>